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sldIdLst>
    <p:sldId id="256" r:id="rId5"/>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02035"/>
    <a:srgbClr val="AC8D45"/>
    <a:srgbClr val="302C3D"/>
    <a:srgbClr val="C102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59"/>
    <p:restoredTop sz="96358"/>
  </p:normalViewPr>
  <p:slideViewPr>
    <p:cSldViewPr snapToGrid="0" snapToObjects="1">
      <p:cViewPr>
        <p:scale>
          <a:sx n="75" d="100"/>
          <a:sy n="75" d="100"/>
        </p:scale>
        <p:origin x="2856" y="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E4E775-E62E-D94E-9DAB-50B6BF11AC95}" type="datetimeFigureOut">
              <a:rPr lang="en-US" smtClean="0"/>
              <a:t>3/19/2026</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38157A-D1AB-6C40-A7FE-BEAA32E90333}" type="slidenum">
              <a:rPr lang="en-US" smtClean="0"/>
              <a:t>‹#›</a:t>
            </a:fld>
            <a:endParaRPr lang="en-US"/>
          </a:p>
        </p:txBody>
      </p:sp>
    </p:spTree>
    <p:extLst>
      <p:ext uri="{BB962C8B-B14F-4D97-AF65-F5344CB8AC3E}">
        <p14:creationId xmlns:p14="http://schemas.microsoft.com/office/powerpoint/2010/main" val="2056689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038157A-D1AB-6C40-A7FE-BEAA32E90333}" type="slidenum">
              <a:rPr lang="en-US" smtClean="0"/>
              <a:t>1</a:t>
            </a:fld>
            <a:endParaRPr lang="en-US"/>
          </a:p>
        </p:txBody>
      </p:sp>
    </p:spTree>
    <p:extLst>
      <p:ext uri="{BB962C8B-B14F-4D97-AF65-F5344CB8AC3E}">
        <p14:creationId xmlns:p14="http://schemas.microsoft.com/office/powerpoint/2010/main" val="15304913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Quattro Theor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BACDAE-983A-E244-A099-84495A24FC14}"/>
              </a:ext>
            </a:extLst>
          </p:cNvPr>
          <p:cNvSpPr/>
          <p:nvPr userDrawn="1"/>
        </p:nvSpPr>
        <p:spPr>
          <a:xfrm>
            <a:off x="237067" y="228600"/>
            <a:ext cx="7315200" cy="1608667"/>
          </a:xfrm>
          <a:prstGeom prst="rect">
            <a:avLst/>
          </a:prstGeom>
          <a:solidFill>
            <a:srgbClr val="2020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257499AD-5E36-9F41-939E-7A6C2594B517}"/>
              </a:ext>
            </a:extLst>
          </p:cNvPr>
          <p:cNvSpPr/>
          <p:nvPr userDrawn="1"/>
        </p:nvSpPr>
        <p:spPr>
          <a:xfrm>
            <a:off x="237067" y="9283700"/>
            <a:ext cx="7315200" cy="550333"/>
          </a:xfrm>
          <a:prstGeom prst="rect">
            <a:avLst/>
          </a:prstGeom>
          <a:solidFill>
            <a:srgbClr val="2020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6C0BFC19-C7D9-944D-A4D0-2174B0DB8F7F}"/>
              </a:ext>
            </a:extLst>
          </p:cNvPr>
          <p:cNvPicPr>
            <a:picLocks noChangeAspect="1"/>
          </p:cNvPicPr>
          <p:nvPr userDrawn="1"/>
        </p:nvPicPr>
        <p:blipFill>
          <a:blip r:embed="rId2"/>
          <a:stretch>
            <a:fillRect/>
          </a:stretch>
        </p:blipFill>
        <p:spPr>
          <a:xfrm>
            <a:off x="2542117" y="535519"/>
            <a:ext cx="2705100" cy="317500"/>
          </a:xfrm>
          <a:prstGeom prst="rect">
            <a:avLst/>
          </a:prstGeom>
        </p:spPr>
      </p:pic>
      <p:pic>
        <p:nvPicPr>
          <p:cNvPr id="7" name="Picture 6">
            <a:extLst>
              <a:ext uri="{FF2B5EF4-FFF2-40B4-BE49-F238E27FC236}">
                <a16:creationId xmlns:a16="http://schemas.microsoft.com/office/drawing/2014/main" id="{360BEC92-3FB5-4146-BFF7-B7456E86F412}"/>
              </a:ext>
            </a:extLst>
          </p:cNvPr>
          <p:cNvPicPr>
            <a:picLocks noChangeAspect="1"/>
          </p:cNvPicPr>
          <p:nvPr userDrawn="1"/>
        </p:nvPicPr>
        <p:blipFill>
          <a:blip r:embed="rId3"/>
          <a:stretch>
            <a:fillRect/>
          </a:stretch>
        </p:blipFill>
        <p:spPr>
          <a:xfrm>
            <a:off x="3017912" y="9283700"/>
            <a:ext cx="1677307" cy="546100"/>
          </a:xfrm>
          <a:prstGeom prst="rect">
            <a:avLst/>
          </a:prstGeom>
        </p:spPr>
      </p:pic>
    </p:spTree>
    <p:extLst>
      <p:ext uri="{BB962C8B-B14F-4D97-AF65-F5344CB8AC3E}">
        <p14:creationId xmlns:p14="http://schemas.microsoft.com/office/powerpoint/2010/main" val="2609580588"/>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ppendix">
    <p:spTree>
      <p:nvGrpSpPr>
        <p:cNvPr id="1" name=""/>
        <p:cNvGrpSpPr/>
        <p:nvPr/>
      </p:nvGrpSpPr>
      <p:grpSpPr>
        <a:xfrm>
          <a:off x="0" y="0"/>
          <a:ext cx="0" cy="0"/>
          <a:chOff x="0" y="0"/>
          <a:chExt cx="0" cy="0"/>
        </a:xfrm>
      </p:grpSpPr>
    </p:spTree>
    <p:extLst>
      <p:ext uri="{BB962C8B-B14F-4D97-AF65-F5344CB8AC3E}">
        <p14:creationId xmlns:p14="http://schemas.microsoft.com/office/powerpoint/2010/main" val="9681053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7285841"/>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E51783F-EB26-FA40-82FD-19979A2D22BC}"/>
              </a:ext>
            </a:extLst>
          </p:cNvPr>
          <p:cNvSpPr txBox="1"/>
          <p:nvPr/>
        </p:nvSpPr>
        <p:spPr>
          <a:xfrm>
            <a:off x="2328333" y="921269"/>
            <a:ext cx="3132667" cy="571567"/>
          </a:xfrm>
          <a:prstGeom prst="rect">
            <a:avLst/>
          </a:prstGeom>
          <a:noFill/>
        </p:spPr>
        <p:txBody>
          <a:bodyPr wrap="square" rtlCol="0">
            <a:spAutoFit/>
          </a:bodyPr>
          <a:lstStyle/>
          <a:p>
            <a:pPr algn="ctr">
              <a:lnSpc>
                <a:spcPct val="150000"/>
              </a:lnSpc>
            </a:pPr>
            <a:r>
              <a:rPr lang="en-US" sz="1100" b="1" spc="300" dirty="0">
                <a:solidFill>
                  <a:srgbClr val="AC8D45"/>
                </a:solidFill>
                <a:latin typeface="Avenir Next LT Pro" panose="020B0504020202020204" pitchFamily="34" charset="77"/>
              </a:rPr>
              <a:t>EMILY HAINES</a:t>
            </a:r>
          </a:p>
          <a:p>
            <a:pPr algn="ctr">
              <a:lnSpc>
                <a:spcPct val="150000"/>
              </a:lnSpc>
            </a:pPr>
            <a:r>
              <a:rPr lang="en-US" sz="1100" b="1" spc="300" dirty="0">
                <a:solidFill>
                  <a:srgbClr val="AC8D45"/>
                </a:solidFill>
                <a:latin typeface="Avenir Next LT Pro" panose="020B0504020202020204" pitchFamily="34" charset="77"/>
              </a:rPr>
              <a:t>WINEMAKER</a:t>
            </a:r>
            <a:endParaRPr lang="en-US" sz="700" b="1" spc="200" dirty="0">
              <a:solidFill>
                <a:srgbClr val="AC8D45"/>
              </a:solidFill>
              <a:latin typeface="Avenir Next LT Pro" panose="020B0504020202020204" pitchFamily="34" charset="77"/>
            </a:endParaRPr>
          </a:p>
        </p:txBody>
      </p:sp>
      <p:sp>
        <p:nvSpPr>
          <p:cNvPr id="3" name="TextBox 2">
            <a:extLst>
              <a:ext uri="{FF2B5EF4-FFF2-40B4-BE49-F238E27FC236}">
                <a16:creationId xmlns:a16="http://schemas.microsoft.com/office/drawing/2014/main" id="{467F1F36-5AA1-3442-A599-D24813EC32D6}"/>
              </a:ext>
            </a:extLst>
          </p:cNvPr>
          <p:cNvSpPr txBox="1"/>
          <p:nvPr/>
        </p:nvSpPr>
        <p:spPr>
          <a:xfrm>
            <a:off x="3105150" y="2154992"/>
            <a:ext cx="4301490" cy="5904565"/>
          </a:xfrm>
          <a:prstGeom prst="rect">
            <a:avLst/>
          </a:prstGeom>
          <a:noFill/>
        </p:spPr>
        <p:txBody>
          <a:bodyPr wrap="square" rtlCol="0">
            <a:spAutoFit/>
          </a:bodyPr>
          <a:lstStyle/>
          <a:p>
            <a:r>
              <a:rPr lang="en-US" sz="1200" spc="20" dirty="0">
                <a:solidFill>
                  <a:srgbClr val="202035"/>
                </a:solidFill>
                <a:latin typeface="Avenir Next LT Pro" panose="020B0504020202020204" pitchFamily="34" charset="77"/>
              </a:rPr>
              <a:t>Emily Haines’ attention to detail, deft touch and keen palate are what allow her to bring out the best of each vintage and vineyard to craft Quattro Theory’s expressive, food-friendly wines.  </a:t>
            </a:r>
          </a:p>
          <a:p>
            <a:endParaRPr lang="en-US" sz="1200" spc="20" dirty="0">
              <a:solidFill>
                <a:srgbClr val="202035"/>
              </a:solidFill>
              <a:latin typeface="Avenir Next LT Pro" panose="020B0504020202020204" pitchFamily="34" charset="77"/>
            </a:endParaRPr>
          </a:p>
          <a:p>
            <a:r>
              <a:rPr lang="en-US" sz="1200" spc="20" dirty="0">
                <a:solidFill>
                  <a:srgbClr val="202035"/>
                </a:solidFill>
                <a:latin typeface="Avenir Next LT Pro" panose="020B0504020202020204" pitchFamily="34" charset="77"/>
              </a:rPr>
              <a:t>Emily started her winemaking career in 2008 at Wahluke Wine Company and quickly rose to director of winemaking for its Milbrandt Vineyard. She oversaw the brand’s white wine program, including a cool-climate Chardonnay, and crafted approachable yet age-worthy, Bordeaux-varietal red wines, ultimately earning multiple 90+ scores from top critics. </a:t>
            </a:r>
          </a:p>
          <a:p>
            <a:endParaRPr lang="en-US" sz="1200" spc="20" dirty="0">
              <a:solidFill>
                <a:srgbClr val="202035"/>
              </a:solidFill>
              <a:latin typeface="Avenir Next LT Pro" panose="020B0504020202020204" pitchFamily="34" charset="77"/>
            </a:endParaRPr>
          </a:p>
          <a:p>
            <a:r>
              <a:rPr lang="en-US" sz="1200" spc="20" dirty="0">
                <a:solidFill>
                  <a:srgbClr val="202035"/>
                </a:solidFill>
                <a:latin typeface="Avenir Next LT Pro" panose="020B0504020202020204" pitchFamily="34" charset="77"/>
              </a:rPr>
              <a:t>She then joined Terra d’Oro in Amador as senior winemaker, attracted by the opportunity to work with winery’s estate vineyard holdings and growers from other historic vineyards, and over her seven-year tenure, refined the brand’s terroir-driven wines. </a:t>
            </a:r>
          </a:p>
          <a:p>
            <a:endParaRPr lang="en-US" sz="1200" spc="20" dirty="0">
              <a:solidFill>
                <a:srgbClr val="202035"/>
              </a:solidFill>
              <a:latin typeface="Avenir Next LT Pro" panose="020B0504020202020204" pitchFamily="34" charset="77"/>
            </a:endParaRPr>
          </a:p>
          <a:p>
            <a:r>
              <a:rPr lang="en-US" sz="1200" spc="20" dirty="0">
                <a:solidFill>
                  <a:srgbClr val="202035"/>
                </a:solidFill>
                <a:latin typeface="Avenir Next LT Pro" panose="020B0504020202020204" pitchFamily="34" charset="77"/>
              </a:rPr>
              <a:t>Her years of experience in both the vineyard and cellar provided a perfect foundation for the precise, small-lot approach at Quattro Theory. “Every decision, from growing season to bottling, has an impact on the wine in the glass,” she says, “and I appreciate having the ability at Quattro Theory to precisely tailor our practices—in how we farm, harvest, crush, ferment and age—for each lot. This allows us to protect and highlight the aromatics and flavors unique to each, and to produce expressive, balanced wines that not only drink well now, but will drink well years from now.” </a:t>
            </a:r>
          </a:p>
          <a:p>
            <a:pPr algn="just">
              <a:lnSpc>
                <a:spcPts val="1100"/>
              </a:lnSpc>
            </a:pPr>
            <a:endParaRPr lang="en-US" sz="800" spc="20" dirty="0">
              <a:solidFill>
                <a:srgbClr val="202035"/>
              </a:solidFill>
              <a:latin typeface="Avenir Next LT Pro" panose="020B0504020202020204" pitchFamily="34" charset="77"/>
            </a:endParaRPr>
          </a:p>
          <a:p>
            <a:pPr algn="just">
              <a:lnSpc>
                <a:spcPts val="1100"/>
              </a:lnSpc>
            </a:pPr>
            <a:r>
              <a:rPr lang="en-US" sz="800" spc="20" dirty="0">
                <a:solidFill>
                  <a:srgbClr val="202035"/>
                </a:solidFill>
                <a:latin typeface="Avenir Next LT Pro" panose="020B0504020202020204" pitchFamily="34" charset="77"/>
              </a:rPr>
              <a:t>,  </a:t>
            </a:r>
          </a:p>
        </p:txBody>
      </p:sp>
      <p:pic>
        <p:nvPicPr>
          <p:cNvPr id="4" name="Picture 2">
            <a:extLst>
              <a:ext uri="{FF2B5EF4-FFF2-40B4-BE49-F238E27FC236}">
                <a16:creationId xmlns:a16="http://schemas.microsoft.com/office/drawing/2014/main" id="{AD18E3CF-04BA-F9E6-F715-5738229759A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5539" r="5883"/>
          <a:stretch>
            <a:fillRect/>
          </a:stretch>
        </p:blipFill>
        <p:spPr bwMode="auto">
          <a:xfrm>
            <a:off x="497708" y="2154992"/>
            <a:ext cx="2321692" cy="29717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39268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7A29E0A1828DA44AFAE8A700A069447" ma:contentTypeVersion="14" ma:contentTypeDescription="Create a new document." ma:contentTypeScope="" ma:versionID="f52d91c13c572f9a8a05ea8b67576a02">
  <xsd:schema xmlns:xsd="http://www.w3.org/2001/XMLSchema" xmlns:xs="http://www.w3.org/2001/XMLSchema" xmlns:p="http://schemas.microsoft.com/office/2006/metadata/properties" xmlns:ns2="52e338a5-5733-4f4e-8703-bb81b696f321" xmlns:ns3="5f1f156e-e570-4f3b-b5f0-01284ee749f4" targetNamespace="http://schemas.microsoft.com/office/2006/metadata/properties" ma:root="true" ma:fieldsID="2222f466a2992c938675f65ff4c7c072" ns2:_="" ns3:_="">
    <xsd:import namespace="52e338a5-5733-4f4e-8703-bb81b696f321"/>
    <xsd:import namespace="5f1f156e-e570-4f3b-b5f0-01284ee749f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e338a5-5733-4f4e-8703-bb81b696f32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edf53fb-ac5c-489c-901e-eb7ab8f735df"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f1f156e-e570-4f3b-b5f0-01284ee749f4"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e600fd7-5fda-4270-95d6-41d951303946}" ma:internalName="TaxCatchAll" ma:showField="CatchAllData" ma:web="5f1f156e-e570-4f3b-b5f0-01284ee749f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f1f156e-e570-4f3b-b5f0-01284ee749f4" xsi:nil="true"/>
    <lcf76f155ced4ddcb4097134ff3c332f xmlns="52e338a5-5733-4f4e-8703-bb81b696f32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F099890-19C6-4D2C-BFEB-31EA1898E1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e338a5-5733-4f4e-8703-bb81b696f321"/>
    <ds:schemaRef ds:uri="5f1f156e-e570-4f3b-b5f0-01284ee749f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D2DCA9B-43C2-4649-97B5-3C96BED21F2F}">
  <ds:schemaRefs>
    <ds:schemaRef ds:uri="http://schemas.microsoft.com/sharepoint/v3/contenttype/forms"/>
  </ds:schemaRefs>
</ds:datastoreItem>
</file>

<file path=customXml/itemProps3.xml><?xml version="1.0" encoding="utf-8"?>
<ds:datastoreItem xmlns:ds="http://schemas.openxmlformats.org/officeDocument/2006/customXml" ds:itemID="{2CA499D4-7BBF-4FF6-A951-658DBD144DD9}">
  <ds:schemaRefs>
    <ds:schemaRef ds:uri="http://schemas.microsoft.com/office/2006/metadata/properties"/>
    <ds:schemaRef ds:uri="http://schemas.microsoft.com/office/infopath/2007/PartnerControls"/>
    <ds:schemaRef ds:uri="5f1f156e-e570-4f3b-b5f0-01284ee749f4"/>
    <ds:schemaRef ds:uri="52e338a5-5733-4f4e-8703-bb81b696f321"/>
  </ds:schemaRefs>
</ds:datastoreItem>
</file>

<file path=docProps/app.xml><?xml version="1.0" encoding="utf-8"?>
<Properties xmlns="http://schemas.openxmlformats.org/officeDocument/2006/extended-properties" xmlns:vt="http://schemas.openxmlformats.org/officeDocument/2006/docPropsVTypes">
  <Template>Office Theme</Template>
  <TotalTime>514</TotalTime>
  <Words>254</Words>
  <Application>Microsoft Office PowerPoint</Application>
  <PresentationFormat>Custom</PresentationFormat>
  <Paragraphs>12</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 Grimm</dc:creator>
  <cp:lastModifiedBy>Julianna Beard</cp:lastModifiedBy>
  <cp:revision>32</cp:revision>
  <cp:lastPrinted>2024-01-04T18:46:11Z</cp:lastPrinted>
  <dcterms:created xsi:type="dcterms:W3CDTF">2023-12-07T17:29:14Z</dcterms:created>
  <dcterms:modified xsi:type="dcterms:W3CDTF">2026-03-19T23:37:07Z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0x01010057A29E0A1828DA44AFAE8A700A069447</vt:lpwstr>
  </property>
  <property fmtid="{D5CDD505-2E9C-101B-9397-08002B2CF9AE}" pid="3" name="MediaServiceImageTags">
    <vt:lpwstr/>
  </property>
</Properties>
</file>